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316"/>
    <a:srgbClr val="001D58"/>
    <a:srgbClr val="006600"/>
    <a:srgbClr val="009900"/>
    <a:srgbClr val="CBF5E8"/>
    <a:srgbClr val="8BA7FF"/>
    <a:srgbClr val="FFAA8F"/>
    <a:srgbClr val="FFD0C1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19" autoAdjust="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67522-53B8-46CE-875E-55D41DC4A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53E7E-B9CC-4287-AE92-1AC9C946D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AA42D-45B9-44E8-A131-BA0089E5C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05640-C8F5-4BCF-9CA1-F4EC46B45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63C33-F549-45F8-B26E-B737E6C19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2ABEF-2222-4E76-9D1E-0AABB152A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F73A6-05AC-4A8F-816E-651122C45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FAA05-0DC7-465A-A3B0-8A8C6AC6E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525F3-97E9-4F4E-9ABF-9EB4088E4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B46E4-51E2-4A0E-ADAA-4D16735E7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7A30D-6FDC-427F-9EA8-A93F8C794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8EEDA37-C3B3-48E0-8CD9-D64D62EE1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4&amp;ed=1&amp;text=%D0%BF%D0%BE%D0%B6%D0%B0%D1%80%D1%8B&amp;spsite=030-1194697&amp;img_url=www.allcliparts.ru/pics/FIRE_POL/415.gif&amp;rpt=simage" TargetMode="External"/><Relationship Id="rId7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LesnoyPozhar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hyperlink" Target="http://ru.wikipedia.org/wiki/%D0%A4%D0%B0%D0%B9%D0%BB:Maxfire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7&amp;ed=1&amp;text=%D0%BF%D0%BE%D0%B6%D0%B0%D1%80%D1%8B&amp;spsite=022-1201937&amp;img_url=www.aif.ru/application/public/news/637/62edb3156599ce6239297a8f8207e6fb_medium.jpg&amp;rpt=simag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hyperlink" Target="http://images.yandex.ru/yandsearch?p=29&amp;ed=1&amp;stype=simage&amp;text=%D0%BF%D0%BE%D0%B6%D0%B0%D1%80%D1%8B&amp;spsite=000-1234280&amp;img_url=gimnasia-liman.ucoz.ua/_nw/0/14532.jpg" TargetMode="External"/><Relationship Id="rId7" Type="http://schemas.openxmlformats.org/officeDocument/2006/relationships/hyperlink" Target="http://ru.wikipedia.org/wiki/%D0%A4%D0%B0%D0%B9%D0%BB:Fire_Kharkov_machine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hyperlink" Target="http://images.yandex.ru/yandsearch?p=15&amp;ed=1&amp;text=%D0%BF%D0%BE%D0%B6%D0%B0%D1%80%D1%8B&amp;spsite=www.kursor.ru&amp;img_url=emercom.ykt.ru/Photos/Pojar_Almaz/2.jpg&amp;rpt=simage" TargetMode="External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2&amp;ed=1&amp;text=%D0%BF%D0%BE%D0%B6%D0%B0%D1%80%D1%8B&amp;spsite=006-1189909&amp;img_url=www.autocentre.ua/images/stories/may08/pojar1.jpg&amp;rpt=simag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3&amp;ed=1&amp;text=%D0%BF%D0%BE%D0%B6%D0%B0%D1%80%D1%8B&amp;spsite=018-1272675&amp;img_url=www.khakassia.info/images/1223285718_59545.250x250.jpg&amp;rpt=simag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hyperlink" Target="http://images.yandex.ru/yandsearch?p=12&amp;ed=1&amp;text=%D0%BF%D0%BE%D0%B6%D0%B0%D1%80%D1%8B&amp;spsite=013-1242804&amp;img_url=www.newsproject.ru/resources/images/content/2009/02/15/pozhar_v_astrahani_o_slomannoi_pozharnoi_signalizacii_znali_esche_v_proshlom_godu.jpg&amp;rpt=simage" TargetMode="External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New_Orleans_Fire_2005-09-02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33&amp;ed=1&amp;text=%D0%BF%D0%BE%D0%B6%D0%B0%D1%80%D1%8B&amp;spsite=002-1333537&amp;img_url=www.bulpress.net/documents/newsimages/2009-03-06-cl-NFGPTGXDW.jpg&amp;rpt=simag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39&amp;ed=1&amp;text=%D0%BF%D0%BE%D0%B6%D0%B0%D1%80%D1%8B&amp;spsite=ura-inform.com&amp;img_url=rescue-minsk13.narod.ru/img/fire_11.jpg&amp;rpt=simag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ru.wikipedia.org/wiki/%D0%A4%D0%B0%D0%B9%D0%BB:Fire_Kharkov_machine.JPG" TargetMode="External"/><Relationship Id="rId7" Type="http://schemas.openxmlformats.org/officeDocument/2006/relationships/hyperlink" Target="http://images.yandex.ru/yandsearch?p=31&amp;ed=1&amp;text=%D0%BF%D0%BE%D0%B6%D0%B0%D1%80%D1%8B&amp;spsite=dom-y-mosta.narod.ru&amp;img_url=dom-y-mosta.narod.ru/fire/fire9.jpg&amp;rpt=simag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images.yandex.ru/yandsearch?p=21&amp;ed=1&amp;stype=simage&amp;text=%D0%BF%D0%BE%D0%B6%D0%B0%D1%80%D1%8B&amp;spsite=017-1225591&amp;img_url=www.newsamara.ru/images/news/image_8836.jpg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25" descr="http://im5-tub.yandex.net/i?id=4816913&amp;tov=5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WordArt 7"/>
          <p:cNvSpPr>
            <a:spLocks noChangeArrowheads="1" noChangeShapeType="1" noTextEdit="1"/>
          </p:cNvSpPr>
          <p:nvPr/>
        </p:nvSpPr>
        <p:spPr bwMode="auto">
          <a:xfrm>
            <a:off x="928662" y="500042"/>
            <a:ext cx="7343775" cy="61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МОУ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Артемовская СОШ</a:t>
            </a:r>
          </a:p>
        </p:txBody>
      </p:sp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1428728" y="5715016"/>
            <a:ext cx="6264275" cy="7699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Автор: учитель ОБЖ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МОУ Артемовская СОШ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Клац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Н. А.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500174"/>
            <a:ext cx="8215370" cy="34163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Пожары. 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Средства пожаротушения.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Правила поведения</a:t>
            </a:r>
            <a:endParaRPr lang="ru-RU" sz="54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051050" y="188913"/>
            <a:ext cx="6915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/>
              <a:t>5. Если при приготовлении пищи загорелся </a:t>
            </a:r>
          </a:p>
          <a:p>
            <a:r>
              <a:rPr lang="ru-RU" sz="2400" b="1"/>
              <a:t>жир на сковородке?</a:t>
            </a:r>
          </a:p>
        </p:txBody>
      </p:sp>
      <p:pic>
        <p:nvPicPr>
          <p:cNvPr id="11268" name="Picture 4" descr="Сережа 33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60350"/>
            <a:ext cx="1668463" cy="9667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356100" y="1341438"/>
            <a:ext cx="271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Накрою сковородку </a:t>
            </a:r>
          </a:p>
          <a:p>
            <a:r>
              <a:rPr lang="ru-RU" b="1" i="1"/>
              <a:t>мокрым полотенцем</a:t>
            </a:r>
            <a:r>
              <a:rPr lang="ru-RU"/>
              <a:t> 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68538" y="2924175"/>
            <a:ext cx="2643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Буду тушить водой</a:t>
            </a:r>
            <a:r>
              <a:rPr lang="ru-RU"/>
              <a:t> 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692275" y="5373688"/>
            <a:ext cx="3951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Попытаюсь вынести горящую </a:t>
            </a:r>
          </a:p>
          <a:p>
            <a:r>
              <a:rPr lang="ru-RU" b="1" i="1"/>
              <a:t>сковородку на улицу</a:t>
            </a:r>
            <a:r>
              <a:rPr lang="ru-RU"/>
              <a:t> </a:t>
            </a:r>
          </a:p>
        </p:txBody>
      </p:sp>
      <p:pic>
        <p:nvPicPr>
          <p:cNvPr id="67592" name="Picture 8" descr="P602266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92950" y="836613"/>
            <a:ext cx="1271588" cy="24622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7593" name="Picture 9" descr="P602266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088" y="1989138"/>
            <a:ext cx="1438275" cy="25003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7594" name="Picture 10" descr="P602266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51500" y="4149725"/>
            <a:ext cx="1803400" cy="24050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7595" name="WordArt 11"/>
          <p:cNvSpPr>
            <a:spLocks noChangeArrowheads="1" noChangeShapeType="1" noTextEdit="1"/>
          </p:cNvSpPr>
          <p:nvPr/>
        </p:nvSpPr>
        <p:spPr bwMode="auto">
          <a:xfrm>
            <a:off x="755650" y="5300663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0</a:t>
            </a:r>
          </a:p>
        </p:txBody>
      </p:sp>
      <p:sp>
        <p:nvSpPr>
          <p:cNvPr id="67596" name="WordArt 12"/>
          <p:cNvSpPr>
            <a:spLocks noChangeArrowheads="1" noChangeShapeType="1" noTextEdit="1"/>
          </p:cNvSpPr>
          <p:nvPr/>
        </p:nvSpPr>
        <p:spPr bwMode="auto">
          <a:xfrm>
            <a:off x="5003800" y="2708275"/>
            <a:ext cx="6477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0</a:t>
            </a:r>
          </a:p>
        </p:txBody>
      </p:sp>
      <p:sp>
        <p:nvSpPr>
          <p:cNvPr id="67597" name="WordArt 13"/>
          <p:cNvSpPr>
            <a:spLocks noChangeArrowheads="1" noChangeShapeType="1" noTextEdit="1"/>
          </p:cNvSpPr>
          <p:nvPr/>
        </p:nvSpPr>
        <p:spPr bwMode="auto">
          <a:xfrm>
            <a:off x="3492500" y="1196975"/>
            <a:ext cx="6477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5" grpId="0" animBg="1"/>
      <p:bldP spid="67596" grpId="0" animBg="1"/>
      <p:bldP spid="675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2291" name="Рисунок 80" descr="http://im3-tub.yandex.net/i?id=63237677&amp;tov=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260350"/>
            <a:ext cx="1368425" cy="13684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23850" y="188913"/>
            <a:ext cx="70580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/>
              <a:t>6. Если при разжигании газовой колонки или духовки газовой плиты спичка погасла, не успев воспламенить газ, что ты будешь делать?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132138" y="2205038"/>
            <a:ext cx="313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Достану вторую спичку </a:t>
            </a:r>
          </a:p>
          <a:p>
            <a:r>
              <a:rPr lang="ru-RU" b="1" i="1"/>
              <a:t>и стану зажигать газ</a:t>
            </a:r>
            <a:r>
              <a:rPr lang="ru-RU"/>
              <a:t> 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211638" y="3933825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Перекрою газ</a:t>
            </a:r>
            <a:r>
              <a:rPr lang="ru-RU"/>
              <a:t> 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700338" y="5661025"/>
            <a:ext cx="3768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Перекрою газ и проверю тягу</a:t>
            </a:r>
            <a:r>
              <a:rPr lang="ru-RU"/>
              <a:t> </a:t>
            </a:r>
          </a:p>
        </p:txBody>
      </p:sp>
      <p:pic>
        <p:nvPicPr>
          <p:cNvPr id="68616" name="Picture 8" descr="P603268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00113" y="1844675"/>
            <a:ext cx="2117725" cy="15890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8617" name="Picture 9" descr="P603268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84888" y="3284538"/>
            <a:ext cx="2260600" cy="16954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8618" name="Picture 10" descr="P6032685"/>
          <p:cNvPicPr>
            <a:picLocks noChangeAspect="1" noChangeArrowheads="1"/>
          </p:cNvPicPr>
          <p:nvPr/>
        </p:nvPicPr>
        <p:blipFill>
          <a:blip r:embed="rId7" cstate="email">
            <a:lum bright="12000" contrast="-6000"/>
          </a:blip>
          <a:srcRect/>
          <a:stretch>
            <a:fillRect/>
          </a:stretch>
        </p:blipFill>
        <p:spPr bwMode="auto">
          <a:xfrm>
            <a:off x="395288" y="4868863"/>
            <a:ext cx="2260600" cy="16954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8619" name="WordArt 11"/>
          <p:cNvSpPr>
            <a:spLocks noChangeArrowheads="1" noChangeShapeType="1" noTextEdit="1"/>
          </p:cNvSpPr>
          <p:nvPr/>
        </p:nvSpPr>
        <p:spPr bwMode="auto">
          <a:xfrm>
            <a:off x="6516688" y="1989138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0</a:t>
            </a:r>
          </a:p>
        </p:txBody>
      </p:sp>
      <p:sp>
        <p:nvSpPr>
          <p:cNvPr id="68620" name="WordArt 12"/>
          <p:cNvSpPr>
            <a:spLocks noChangeArrowheads="1" noChangeShapeType="1" noTextEdit="1"/>
          </p:cNvSpPr>
          <p:nvPr/>
        </p:nvSpPr>
        <p:spPr bwMode="auto">
          <a:xfrm>
            <a:off x="3419475" y="3644900"/>
            <a:ext cx="6477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2</a:t>
            </a:r>
          </a:p>
        </p:txBody>
      </p:sp>
      <p:sp>
        <p:nvSpPr>
          <p:cNvPr id="68621" name="WordArt 13"/>
          <p:cNvSpPr>
            <a:spLocks noChangeArrowheads="1" noChangeShapeType="1" noTextEdit="1"/>
          </p:cNvSpPr>
          <p:nvPr/>
        </p:nvSpPr>
        <p:spPr bwMode="auto">
          <a:xfrm>
            <a:off x="6588125" y="5445125"/>
            <a:ext cx="6477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9" grpId="0" animBg="1"/>
      <p:bldP spid="68620" grpId="0" animBg="1"/>
      <p:bldP spid="686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339975" y="188913"/>
            <a:ext cx="65738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/>
              <a:t>7. Если тебя отрезало огнем в квартире на пятом этаже (телефона нет), что ты будешь делать?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908175" y="1557338"/>
            <a:ext cx="4895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/>
              <a:t>Мокрыми полотенцами, простынями заткну щели в дверном проеме, сократив приток дыма, через окно буду звать на помощь</a:t>
            </a:r>
            <a:r>
              <a:rPr lang="ru-RU"/>
              <a:t>                                                             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700338" y="3500438"/>
            <a:ext cx="4732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/>
              <a:t>Сделаю веревку из скрученных простыней и буду спускаться вниз</a:t>
            </a:r>
            <a:r>
              <a:rPr lang="ru-RU"/>
              <a:t> 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763713" y="5661025"/>
            <a:ext cx="292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Буду звать на помощь</a:t>
            </a:r>
            <a:r>
              <a:rPr lang="ru-RU"/>
              <a:t> </a:t>
            </a:r>
          </a:p>
        </p:txBody>
      </p:sp>
      <p:pic>
        <p:nvPicPr>
          <p:cNvPr id="69639" name="Picture 7" descr="P602267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2924175"/>
            <a:ext cx="2162175" cy="18065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9640" name="Picture 8" descr="P602267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4941888"/>
            <a:ext cx="2476500" cy="17303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9641" name="Picture 9" descr="P602267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125" y="1268413"/>
            <a:ext cx="2333625" cy="179228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3322" name="Picture 11" descr="Сережа 332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188" y="404813"/>
            <a:ext cx="1381125" cy="9048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9644" name="WordArt 12"/>
          <p:cNvSpPr>
            <a:spLocks noChangeArrowheads="1" noChangeShapeType="1" noTextEdit="1"/>
          </p:cNvSpPr>
          <p:nvPr/>
        </p:nvSpPr>
        <p:spPr bwMode="auto">
          <a:xfrm>
            <a:off x="971550" y="5445125"/>
            <a:ext cx="6477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1</a:t>
            </a:r>
          </a:p>
        </p:txBody>
      </p:sp>
      <p:sp>
        <p:nvSpPr>
          <p:cNvPr id="69645" name="WordArt 13"/>
          <p:cNvSpPr>
            <a:spLocks noChangeArrowheads="1" noChangeShapeType="1" noTextEdit="1"/>
          </p:cNvSpPr>
          <p:nvPr/>
        </p:nvSpPr>
        <p:spPr bwMode="auto">
          <a:xfrm>
            <a:off x="7235825" y="3500438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1</a:t>
            </a:r>
          </a:p>
        </p:txBody>
      </p:sp>
      <p:sp>
        <p:nvSpPr>
          <p:cNvPr id="69646" name="WordArt 14"/>
          <p:cNvSpPr>
            <a:spLocks noChangeArrowheads="1" noChangeShapeType="1" noTextEdit="1"/>
          </p:cNvSpPr>
          <p:nvPr/>
        </p:nvSpPr>
        <p:spPr bwMode="auto">
          <a:xfrm>
            <a:off x="1116013" y="1700213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4" grpId="0" animBg="1"/>
      <p:bldP spid="69645" grpId="0" animBg="1"/>
      <p:bldP spid="696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50825" y="188913"/>
            <a:ext cx="698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/>
              <a:t>8. Если ты увидел, что на опушке леса горит прошлогодняя трава?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03575" y="1989138"/>
            <a:ext cx="1782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Пройду мимо</a:t>
            </a:r>
            <a:r>
              <a:rPr lang="ru-RU"/>
              <a:t> 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908175" y="3573463"/>
            <a:ext cx="43195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/>
              <a:t>Постараюсь затушить, забросав землей, сбить пламя ветками деревьев</a:t>
            </a:r>
            <a:r>
              <a:rPr lang="ru-RU"/>
              <a:t> 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132138" y="5445125"/>
            <a:ext cx="3516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 </a:t>
            </a:r>
            <a:r>
              <a:rPr lang="ru-RU" b="1" i="1"/>
              <a:t>Сообщу об этом взрослым</a:t>
            </a:r>
            <a:r>
              <a:rPr lang="ru-RU"/>
              <a:t> </a:t>
            </a:r>
          </a:p>
        </p:txBody>
      </p:sp>
      <p:pic>
        <p:nvPicPr>
          <p:cNvPr id="14343" name="Picture 7" descr="Сережа 33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80288" y="188913"/>
            <a:ext cx="1587500" cy="11652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0664" name="Picture 8" descr="P602264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1320800"/>
            <a:ext cx="2520950" cy="18923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0665" name="Picture 9" descr="P602264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7763" y="2924175"/>
            <a:ext cx="2519362" cy="18891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0666" name="Picture 10" descr="P602263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4213" y="4724400"/>
            <a:ext cx="2476500" cy="18573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70667" name="WordArt 11"/>
          <p:cNvSpPr>
            <a:spLocks noChangeArrowheads="1" noChangeShapeType="1" noTextEdit="1"/>
          </p:cNvSpPr>
          <p:nvPr/>
        </p:nvSpPr>
        <p:spPr bwMode="auto">
          <a:xfrm>
            <a:off x="5219700" y="1700213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0</a:t>
            </a:r>
          </a:p>
        </p:txBody>
      </p:sp>
      <p:sp>
        <p:nvSpPr>
          <p:cNvPr id="70668" name="WordArt 12"/>
          <p:cNvSpPr>
            <a:spLocks noChangeArrowheads="1" noChangeShapeType="1" noTextEdit="1"/>
          </p:cNvSpPr>
          <p:nvPr/>
        </p:nvSpPr>
        <p:spPr bwMode="auto">
          <a:xfrm>
            <a:off x="1116013" y="3500438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3</a:t>
            </a:r>
          </a:p>
        </p:txBody>
      </p:sp>
      <p:sp>
        <p:nvSpPr>
          <p:cNvPr id="70669" name="WordArt 13"/>
          <p:cNvSpPr>
            <a:spLocks noChangeArrowheads="1" noChangeShapeType="1" noTextEdit="1"/>
          </p:cNvSpPr>
          <p:nvPr/>
        </p:nvSpPr>
        <p:spPr bwMode="auto">
          <a:xfrm>
            <a:off x="6732588" y="5229225"/>
            <a:ext cx="6477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 animBg="1"/>
      <p:bldP spid="70668" grpId="0" animBg="1"/>
      <p:bldP spid="706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124075" y="188913"/>
            <a:ext cx="6696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/>
              <a:t>9. Если ты увидел, что маленькие дети бросают в огонь бумагу, незнакомые предметы, аэрозольные упаковки, как ты должен поступить?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635375" y="2205038"/>
            <a:ext cx="2808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/>
              <a:t>Остановлю, объясню, что это опасно</a:t>
            </a:r>
            <a:r>
              <a:rPr lang="ru-RU"/>
              <a:t> 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627313" y="3789363"/>
            <a:ext cx="1782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Пройду мимо</a:t>
            </a:r>
            <a:r>
              <a:rPr lang="ru-RU"/>
              <a:t> 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547813" y="5445125"/>
            <a:ext cx="3384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/>
              <a:t>Попытаюсь переключить внимание детей на другое занятие</a:t>
            </a:r>
            <a:r>
              <a:rPr lang="ru-RU"/>
              <a:t> </a:t>
            </a:r>
          </a:p>
        </p:txBody>
      </p:sp>
      <p:pic>
        <p:nvPicPr>
          <p:cNvPr id="71687" name="Picture 7" descr="P60226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2924175"/>
            <a:ext cx="2087563" cy="20891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1688" name="Picture 8" descr="P602264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688" y="1628775"/>
            <a:ext cx="2305050" cy="19558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1689" name="Picture 9" descr="P602262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363" y="4581525"/>
            <a:ext cx="2620962" cy="19653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5370" name="Picture 10" descr="Сережа 332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188913"/>
            <a:ext cx="1814513" cy="138588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71691" name="WordArt 11"/>
          <p:cNvSpPr>
            <a:spLocks noChangeArrowheads="1" noChangeShapeType="1" noTextEdit="1"/>
          </p:cNvSpPr>
          <p:nvPr/>
        </p:nvSpPr>
        <p:spPr bwMode="auto">
          <a:xfrm>
            <a:off x="2843213" y="1989138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3</a:t>
            </a:r>
          </a:p>
        </p:txBody>
      </p:sp>
      <p:sp>
        <p:nvSpPr>
          <p:cNvPr id="71692" name="WordArt 12"/>
          <p:cNvSpPr>
            <a:spLocks noChangeArrowheads="1" noChangeShapeType="1" noTextEdit="1"/>
          </p:cNvSpPr>
          <p:nvPr/>
        </p:nvSpPr>
        <p:spPr bwMode="auto">
          <a:xfrm>
            <a:off x="4500563" y="3500438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0</a:t>
            </a:r>
          </a:p>
        </p:txBody>
      </p:sp>
      <p:sp>
        <p:nvSpPr>
          <p:cNvPr id="71693" name="WordArt 13"/>
          <p:cNvSpPr>
            <a:spLocks noChangeArrowheads="1" noChangeShapeType="1" noTextEdit="1"/>
          </p:cNvSpPr>
          <p:nvPr/>
        </p:nvSpPr>
        <p:spPr bwMode="auto">
          <a:xfrm>
            <a:off x="684213" y="5445125"/>
            <a:ext cx="6477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 animBg="1"/>
      <p:bldP spid="71692" grpId="0" animBg="1"/>
      <p:bldP spid="716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388" y="260350"/>
            <a:ext cx="70564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/>
              <a:t>10. Если во время интересной телепередачи ты увидел, что из телевизора пошел дым, как ты должен поступить?</a:t>
            </a:r>
          </a:p>
        </p:txBody>
      </p:sp>
      <p:pic>
        <p:nvPicPr>
          <p:cNvPr id="16388" name="Picture 5" descr="Сережа 33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5825" y="260350"/>
            <a:ext cx="1657350" cy="13144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2710" name="Picture 6" descr="P602264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1557338"/>
            <a:ext cx="2260600" cy="16954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2843213" y="2133600"/>
            <a:ext cx="4446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Продолжу смотреть телепередачу</a:t>
            </a:r>
            <a:r>
              <a:rPr lang="ru-RU"/>
              <a:t> </a:t>
            </a: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3779838" y="364490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/>
              <a:t>Позову на помощь взрослых</a:t>
            </a:r>
            <a:r>
              <a:rPr lang="ru-RU"/>
              <a:t> </a:t>
            </a:r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2555875" y="5084763"/>
            <a:ext cx="28813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/>
              <a:t>Отключу телевизор, позвоню в пожарную охрану, приступлю к тушению</a:t>
            </a:r>
            <a:r>
              <a:rPr lang="ru-RU"/>
              <a:t> </a:t>
            </a:r>
          </a:p>
        </p:txBody>
      </p:sp>
      <p:pic>
        <p:nvPicPr>
          <p:cNvPr id="72714" name="Picture 10" descr="P602265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7763" y="3122613"/>
            <a:ext cx="2376487" cy="17827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2715" name="Picture 11" descr="P602265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188" y="4437063"/>
            <a:ext cx="1928812" cy="21637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72716" name="WordArt 12"/>
          <p:cNvSpPr>
            <a:spLocks noChangeArrowheads="1" noChangeShapeType="1" noTextEdit="1"/>
          </p:cNvSpPr>
          <p:nvPr/>
        </p:nvSpPr>
        <p:spPr bwMode="auto">
          <a:xfrm>
            <a:off x="7451725" y="1844675"/>
            <a:ext cx="6477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0</a:t>
            </a:r>
          </a:p>
        </p:txBody>
      </p:sp>
      <p:sp>
        <p:nvSpPr>
          <p:cNvPr id="72717" name="WordArt 13"/>
          <p:cNvSpPr>
            <a:spLocks noChangeArrowheads="1" noChangeShapeType="1" noTextEdit="1"/>
          </p:cNvSpPr>
          <p:nvPr/>
        </p:nvSpPr>
        <p:spPr bwMode="auto">
          <a:xfrm>
            <a:off x="2987675" y="3500438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2</a:t>
            </a:r>
          </a:p>
        </p:txBody>
      </p:sp>
      <p:sp>
        <p:nvSpPr>
          <p:cNvPr id="72718" name="WordArt 14"/>
          <p:cNvSpPr>
            <a:spLocks noChangeArrowheads="1" noChangeShapeType="1" noTextEdit="1"/>
          </p:cNvSpPr>
          <p:nvPr/>
        </p:nvSpPr>
        <p:spPr bwMode="auto">
          <a:xfrm>
            <a:off x="5435600" y="5300663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6" grpId="0" animBg="1"/>
      <p:bldP spid="72717" grpId="0" animBg="1"/>
      <p:bldP spid="727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79388" y="476250"/>
            <a:ext cx="676751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sz="2400" b="1" dirty="0"/>
              <a:t>   Если в сумме вы набрали </a:t>
            </a:r>
            <a:r>
              <a:rPr lang="ru-RU" sz="2400" b="1" dirty="0" smtClean="0">
                <a:solidFill>
                  <a:srgbClr val="C00000"/>
                </a:solidFill>
              </a:rPr>
              <a:t>25 - </a:t>
            </a:r>
            <a:r>
              <a:rPr lang="ru-RU" sz="2400" b="1" dirty="0">
                <a:solidFill>
                  <a:srgbClr val="C00000"/>
                </a:solidFill>
              </a:rPr>
              <a:t>30 очков, то вы хорошо знаете правила пожарной безопасности, всегда соблюдаете их и сможете научить своих товарищей.</a:t>
            </a:r>
          </a:p>
          <a:p>
            <a:pPr indent="342900" algn="ctr"/>
            <a:endParaRPr lang="ru-RU" sz="2400" b="1" dirty="0"/>
          </a:p>
          <a:p>
            <a:pPr indent="342900" algn="ctr"/>
            <a:r>
              <a:rPr lang="ru-RU" sz="2400" b="1" dirty="0"/>
              <a:t>Если вы набрали </a:t>
            </a:r>
            <a:r>
              <a:rPr lang="ru-RU" sz="2400" b="1" dirty="0" smtClean="0">
                <a:solidFill>
                  <a:srgbClr val="006600"/>
                </a:solidFill>
              </a:rPr>
              <a:t>20 - </a:t>
            </a:r>
            <a:r>
              <a:rPr lang="ru-RU" sz="2400" b="1" dirty="0">
                <a:solidFill>
                  <a:srgbClr val="006600"/>
                </a:solidFill>
              </a:rPr>
              <a:t>24 </a:t>
            </a:r>
            <a:r>
              <a:rPr lang="ru-RU" sz="2400" b="1" dirty="0"/>
              <a:t>очка, то </a:t>
            </a:r>
            <a:r>
              <a:rPr lang="ru-RU" sz="2400" b="1" dirty="0">
                <a:solidFill>
                  <a:srgbClr val="006600"/>
                </a:solidFill>
              </a:rPr>
              <a:t>вы должны быть осмотрительны в выборе действий в сложной ситуации.</a:t>
            </a:r>
          </a:p>
          <a:p>
            <a:pPr indent="342900" algn="ctr"/>
            <a:endParaRPr lang="ru-RU" sz="2400" b="1" dirty="0">
              <a:solidFill>
                <a:schemeClr val="folHlink"/>
              </a:solidFill>
            </a:endParaRPr>
          </a:p>
          <a:p>
            <a:pPr indent="342900" algn="ctr"/>
            <a:r>
              <a:rPr lang="ru-RU" sz="2400" b="1" dirty="0"/>
              <a:t>Если вы набрали </a:t>
            </a:r>
            <a:r>
              <a:rPr lang="ru-RU" sz="2400" b="1" dirty="0">
                <a:solidFill>
                  <a:srgbClr val="001D58"/>
                </a:solidFill>
              </a:rPr>
              <a:t>менее 20 </a:t>
            </a:r>
            <a:r>
              <a:rPr lang="ru-RU" sz="2400" b="1" dirty="0"/>
              <a:t>очков, то </a:t>
            </a:r>
            <a:r>
              <a:rPr lang="ru-RU" sz="2400" b="1" dirty="0">
                <a:solidFill>
                  <a:srgbClr val="001D58"/>
                </a:solidFill>
              </a:rPr>
              <a:t>вам необходимо серьезно заняться изучением правил пожарной безопасности.</a:t>
            </a:r>
            <a:r>
              <a:rPr lang="ru-RU" sz="2400" b="1" dirty="0"/>
              <a:t> Это поможет вам избежать пожара, а в экстремальной ситуации </a:t>
            </a:r>
            <a:r>
              <a:rPr lang="ru-RU" sz="2400" b="1" dirty="0" smtClean="0"/>
              <a:t>- </a:t>
            </a:r>
            <a:r>
              <a:rPr lang="ru-RU" sz="2400" b="1" dirty="0"/>
              <a:t>сохранить свою жизнь.</a:t>
            </a:r>
          </a:p>
        </p:txBody>
      </p:sp>
      <p:pic>
        <p:nvPicPr>
          <p:cNvPr id="17412" name="Picture 4" descr="Сережа 33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488" y="404813"/>
            <a:ext cx="1917700" cy="280828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7413" name="Picture 5" descr="Сережа 33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5825" y="3500438"/>
            <a:ext cx="1338263" cy="14843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7" descr="http://upload.wikimedia.org/wikipedia/ru/thumb/f/f0/LesnoyPozhar.jpg/250px-LesnoyPozhar.jpg">
            <a:hlinkClick r:id="rId3" tooltip="&quot;Лоси стоя в воде спасаются от пожара, бушующего в долине Биттеррут в штате Монтана&quot;"/>
          </p:cNvPr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395288" y="1268413"/>
            <a:ext cx="8424862" cy="39608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"/>
                <a:cs typeface="Arial"/>
              </a:rPr>
              <a:t>Правила поведения при пожаре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779838" y="188913"/>
            <a:ext cx="49688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/>
            <a:r>
              <a:rPr lang="ru-RU" sz="2400" b="1" dirty="0"/>
              <a:t> Независимо от его размера или загорания и даже при обнаружении хотя бы признаков горения следует вызвать пожарных по телефону </a:t>
            </a:r>
            <a:r>
              <a:rPr lang="ru-RU" sz="2400" b="1" dirty="0">
                <a:solidFill>
                  <a:schemeClr val="hlink"/>
                </a:solidFill>
              </a:rPr>
              <a:t>«</a:t>
            </a:r>
            <a:r>
              <a:rPr lang="ru-RU" sz="2400" b="1" dirty="0" smtClean="0">
                <a:solidFill>
                  <a:schemeClr val="hlink"/>
                </a:solidFill>
              </a:rPr>
              <a:t>01*».</a:t>
            </a:r>
            <a:r>
              <a:rPr lang="ru-RU" sz="2400" b="1" dirty="0" smtClean="0"/>
              <a:t> </a:t>
            </a:r>
            <a:r>
              <a:rPr lang="ru-RU" sz="2400" b="1" i="1" dirty="0"/>
              <a:t>При этом сообщи дежурному: </a:t>
            </a:r>
          </a:p>
          <a:p>
            <a:pPr indent="342900"/>
            <a:r>
              <a:rPr lang="ru-RU" sz="2400" b="1" i="1" dirty="0"/>
              <a:t>1). Причину вызова (что горит);</a:t>
            </a:r>
          </a:p>
          <a:p>
            <a:pPr indent="342900"/>
            <a:r>
              <a:rPr lang="ru-RU" sz="2400" b="1" i="1" dirty="0"/>
              <a:t>2). Точный адрес (улицу, номер дома и квартиры, этаж, подъезд, код);</a:t>
            </a:r>
          </a:p>
          <a:p>
            <a:pPr indent="342900"/>
            <a:r>
              <a:rPr lang="ru-RU" sz="2400" b="1" i="1" dirty="0"/>
              <a:t>3). Свою фамилию и номер телефона.</a:t>
            </a:r>
          </a:p>
        </p:txBody>
      </p:sp>
      <p:pic>
        <p:nvPicPr>
          <p:cNvPr id="19460" name="Picture 6" descr="Сережа 33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33375"/>
            <a:ext cx="3313113" cy="28289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395288" y="5734050"/>
            <a:ext cx="7099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 </a:t>
            </a:r>
            <a:r>
              <a:rPr lang="ru-RU" sz="2400" b="1" dirty="0" smtClean="0"/>
              <a:t> Обязательно </a:t>
            </a:r>
            <a:r>
              <a:rPr lang="ru-RU" sz="2400" b="1" dirty="0"/>
              <a:t>запиши фамилию и номер дежурного, принявшего твой вызов.</a:t>
            </a:r>
          </a:p>
        </p:txBody>
      </p:sp>
      <p:pic>
        <p:nvPicPr>
          <p:cNvPr id="19462" name="Рисунок 33" descr="http://upload.wikimedia.org/wikipedia/commons/thumb/f/f7/Maxfire.jpg/180px-Maxfire.jpg">
            <a:hlinkClick r:id="rId4" tooltip="&quot;Тушение склада с автолестницы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789363"/>
            <a:ext cx="2232025" cy="16716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9463" name="WordArt 8"/>
          <p:cNvSpPr>
            <a:spLocks noChangeArrowheads="1" noChangeShapeType="1" noTextEdit="1"/>
          </p:cNvSpPr>
          <p:nvPr/>
        </p:nvSpPr>
        <p:spPr bwMode="auto">
          <a:xfrm>
            <a:off x="2000232" y="2857496"/>
            <a:ext cx="1214446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01</a:t>
            </a:r>
            <a:endParaRPr lang="ru-RU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3143248"/>
            <a:ext cx="642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EE7316"/>
                </a:solidFill>
              </a:rPr>
              <a:t>*</a:t>
            </a:r>
            <a:endParaRPr lang="ru-RU" sz="9600" dirty="0">
              <a:solidFill>
                <a:srgbClr val="EE731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68313" y="4941888"/>
            <a:ext cx="69659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 smtClean="0"/>
              <a:t>  Если </a:t>
            </a:r>
            <a:r>
              <a:rPr lang="ru-RU" sz="2400" b="1" dirty="0"/>
              <a:t>огонь еще невелик, попробуй справиться с ним сам, используя подручные средства для тушения, плотную мокрую ткань и воду.</a:t>
            </a:r>
          </a:p>
        </p:txBody>
      </p:sp>
      <p:pic>
        <p:nvPicPr>
          <p:cNvPr id="20484" name="Picture 4" descr="Сережа 33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260350"/>
            <a:ext cx="2457450" cy="45751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0485" name="Picture 5" descr="P603268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475" y="476250"/>
            <a:ext cx="5329238" cy="39973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28" descr="http://im0-tub.yandex.net/i?id=91897198&amp;tov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981075"/>
            <a:ext cx="2519363" cy="19018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539750" y="3644900"/>
            <a:ext cx="81359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chemeClr val="hlink"/>
                </a:solidFill>
              </a:rPr>
              <a:t>  </a:t>
            </a:r>
            <a:r>
              <a:rPr lang="ru-RU" sz="2400" b="1" dirty="0">
                <a:solidFill>
                  <a:srgbClr val="C00000"/>
                </a:solidFill>
              </a:rPr>
              <a:t>Пожаром</a:t>
            </a:r>
            <a:r>
              <a:rPr lang="ru-RU" sz="2400" b="1" dirty="0"/>
              <a:t> называется неконтролируемое горение вне специального очага, наносящее материальный ущерб. </a:t>
            </a:r>
          </a:p>
          <a:p>
            <a:endParaRPr lang="ru-RU" sz="2400" b="1" dirty="0"/>
          </a:p>
          <a:p>
            <a:r>
              <a:rPr lang="ru-RU" sz="2400" b="1" dirty="0"/>
              <a:t>  Возможность создания условий для его возникновения или быстрого развития представляет собой </a:t>
            </a:r>
            <a:r>
              <a:rPr lang="ru-RU" sz="2400" b="1" dirty="0">
                <a:solidFill>
                  <a:srgbClr val="C00000"/>
                </a:solidFill>
              </a:rPr>
              <a:t>пожарную опасность.</a:t>
            </a:r>
          </a:p>
        </p:txBody>
      </p:sp>
      <p:pic>
        <p:nvPicPr>
          <p:cNvPr id="3076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3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077" name="Рисунок 17" descr="Безопасность при пожарах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260350"/>
            <a:ext cx="2146300" cy="331311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078" name="Рисунок 3" descr="дым в подъезд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5275" y="260350"/>
            <a:ext cx="2208213" cy="331311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288" y="333375"/>
            <a:ext cx="84216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/>
              <a:t>  Необходимо перекрыть кран подачи газа, выключить электроприборы и закрыть плотно окна и двери в квартире.</a:t>
            </a:r>
          </a:p>
        </p:txBody>
      </p:sp>
      <p:pic>
        <p:nvPicPr>
          <p:cNvPr id="21508" name="Picture 4" descr="Сережа 33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1700213"/>
            <a:ext cx="3706812" cy="48244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356100" y="1628775"/>
            <a:ext cx="46085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/>
              <a:t>  Выходить из квартиры надо</a:t>
            </a:r>
            <a:r>
              <a:rPr lang="ru-RU" b="1" dirty="0"/>
              <a:t> </a:t>
            </a:r>
            <a:r>
              <a:rPr lang="ru-RU" sz="2400" b="1" dirty="0"/>
              <a:t>по изученному, наиболее безопасному пути. </a:t>
            </a:r>
          </a:p>
        </p:txBody>
      </p:sp>
      <p:pic>
        <p:nvPicPr>
          <p:cNvPr id="21510" name="Picture 7" descr="Сережа 33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2997200"/>
            <a:ext cx="4535488" cy="220821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4356100" y="5589588"/>
            <a:ext cx="3240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</a:t>
            </a:r>
            <a:r>
              <a:rPr lang="ru-RU" sz="2400" b="1" dirty="0"/>
              <a:t>Обязательно зовите на помощь!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23850" y="260350"/>
            <a:ext cx="47529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/>
              <a:t>  Если лестница и коридор заполнены густым дымом, а выйти по наружной лестнице невозможно (или ее нет), оставайтесь в квартире, закройте входную дверь, законопатьте щели мокрыми тряпками и полейте дверь водой. </a:t>
            </a:r>
          </a:p>
        </p:txBody>
      </p:sp>
      <p:pic>
        <p:nvPicPr>
          <p:cNvPr id="22532" name="Рисунок 66" descr="http://im4-tub.yandex.net/i?id=135335315&amp;tov=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549275"/>
            <a:ext cx="3708400" cy="25463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5580063" y="3716338"/>
            <a:ext cx="32972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/>
              <a:t>  О своем месте нахождения дайте знать пожарным, подойдя к окну. </a:t>
            </a:r>
          </a:p>
        </p:txBody>
      </p:sp>
      <p:pic>
        <p:nvPicPr>
          <p:cNvPr id="22534" name="Picture 8" descr="P602267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3716338"/>
            <a:ext cx="4852987" cy="27416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5076825" y="404813"/>
            <a:ext cx="34575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/>
              <a:t>  Если квартира заполнилась дымом, опуститесь на пол. Вам помогут мокрое полотенце или платок, дышать через них легче. </a:t>
            </a:r>
          </a:p>
        </p:txBody>
      </p:sp>
      <p:pic>
        <p:nvPicPr>
          <p:cNvPr id="23556" name="Picture 5" descr="Сережа 33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60350"/>
            <a:ext cx="4321175" cy="31908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3557" name="WordArt 6"/>
          <p:cNvSpPr>
            <a:spLocks noChangeArrowheads="1" noChangeShapeType="1" noTextEdit="1"/>
          </p:cNvSpPr>
          <p:nvPr/>
        </p:nvSpPr>
        <p:spPr bwMode="auto">
          <a:xfrm>
            <a:off x="684213" y="4292600"/>
            <a:ext cx="354012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!</a:t>
            </a: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1500166" y="3786190"/>
            <a:ext cx="61928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  Из задымленного помещения выходить надо пригнувшись или ползком, так как внизу дыма меньше и легче дышать. Входя в задымленное помещение, необходимо придерживаться стен и запоминать предметы на пути движения.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50825" y="741363"/>
            <a:ext cx="396081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 smtClean="0"/>
              <a:t>  Вызывать </a:t>
            </a:r>
            <a:r>
              <a:rPr lang="ru-RU" sz="2400" b="1" dirty="0"/>
              <a:t>пожарных необходимо даже в том случае, когда пожар потушен своими силами, так как огонь может остаться незамеченным в скрытых местах (в пустотах деревянных перегородок, под полом и т. п.) и через некоторое время может разгореться вновь, еще в больших размерах.</a:t>
            </a:r>
          </a:p>
        </p:txBody>
      </p:sp>
      <p:pic>
        <p:nvPicPr>
          <p:cNvPr id="24580" name="Рисунок 116" descr="http://im2-tub.yandex.net/i?id=127699551&amp;tov=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188913"/>
            <a:ext cx="3455988" cy="26130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4581" name="Рисунок 81" descr="http://im6-tub.yandex.net/i?id=68251146&amp;tov=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25" y="2708275"/>
            <a:ext cx="3203575" cy="25447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4582" name="Рисунок 37" descr="http://upload.wikimedia.org/wikipedia/commons/thumb/c/c1/Fire_Kharkov_machine.JPG/300px-Fire_Kharkov_machine.JPG">
            <a:hlinkClick r:id="rId7" tooltip="&quot;Пожарная машина&quot;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356100" y="5157788"/>
            <a:ext cx="2016125" cy="13906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5603" name="WordArt 4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82089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Приёмы тушения пожара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395288" y="1439863"/>
            <a:ext cx="6481762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 dirty="0">
                <a:solidFill>
                  <a:schemeClr val="hlink"/>
                </a:solidFill>
                <a:latin typeface="Monotype Corsiva" pitchFamily="66" charset="0"/>
              </a:rPr>
              <a:t>В основе принципов тушения :</a:t>
            </a:r>
            <a:r>
              <a:rPr lang="ru-RU" sz="2400" b="1" dirty="0"/>
              <a:t> </a:t>
            </a:r>
          </a:p>
          <a:p>
            <a:endParaRPr lang="ru-RU" sz="2400" b="1" dirty="0"/>
          </a:p>
          <a:p>
            <a:pPr>
              <a:buFontTx/>
              <a:buChar char="-"/>
            </a:pPr>
            <a:r>
              <a:rPr lang="ru-RU" sz="2400" b="1" dirty="0"/>
              <a:t>создание условий для прекращения горения; </a:t>
            </a:r>
          </a:p>
          <a:p>
            <a:pPr>
              <a:buFontTx/>
              <a:buChar char="-"/>
            </a:pPr>
            <a:r>
              <a:rPr lang="ru-RU" sz="2400" b="1" dirty="0"/>
              <a:t>изоляция очага горения от воздуха; </a:t>
            </a:r>
          </a:p>
          <a:p>
            <a:pPr>
              <a:buFontTx/>
              <a:buChar char="-"/>
            </a:pPr>
            <a:r>
              <a:rPr lang="ru-RU" sz="2400" b="1" dirty="0"/>
              <a:t>разбавление негорючими газами кислорода; </a:t>
            </a:r>
          </a:p>
          <a:p>
            <a:pPr>
              <a:buFontTx/>
              <a:buChar char="-"/>
            </a:pPr>
            <a:r>
              <a:rPr lang="ru-RU" sz="2400" b="1" dirty="0"/>
              <a:t>охлаждение очага горения до температуры ниже определенного предела; </a:t>
            </a:r>
          </a:p>
          <a:p>
            <a:pPr>
              <a:buFontTx/>
              <a:buChar char="-"/>
            </a:pPr>
            <a:r>
              <a:rPr lang="ru-RU" sz="2400" b="1" dirty="0"/>
              <a:t>интенсивное торможение скорости химических реакций в пламени.</a:t>
            </a:r>
          </a:p>
        </p:txBody>
      </p:sp>
      <p:pic>
        <p:nvPicPr>
          <p:cNvPr id="25605" name="Рисунок 49" descr="http://im6-tub.yandex.net/i?id=86367689&amp;tov=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916113"/>
            <a:ext cx="1890712" cy="28813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23850" y="333375"/>
            <a:ext cx="7632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  </a:t>
            </a:r>
            <a:r>
              <a:rPr lang="ru-RU" dirty="0" smtClean="0"/>
              <a:t> </a:t>
            </a:r>
            <a:r>
              <a:rPr lang="ru-RU" sz="2400" b="1" dirty="0" smtClean="0"/>
              <a:t>При </a:t>
            </a:r>
            <a:r>
              <a:rPr lang="ru-RU" sz="2400" b="1" dirty="0"/>
              <a:t>загорании изоляции проводов или   обмоток электродвигателей прежде всего надо обесточить электрическую цепь. 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2571736" y="1857364"/>
            <a:ext cx="63738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 smtClean="0"/>
              <a:t>  Для </a:t>
            </a:r>
            <a:r>
              <a:rPr lang="ru-RU" sz="2400" b="1" dirty="0"/>
              <a:t>тушения горящих деревянных изделий применяют воду. При этом вначале сбивают пламя с наружных поверхностей, а затем переносят струю внутрь очага загорания. 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214282" y="4000504"/>
            <a:ext cx="75358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/>
              <a:t>  Бензин, керосин, различные органические масла и растворители тушат с помощью пенных и порошковых огнетушителей. Можно засыпать их песком и землей, а если пожар небольшой — накрыть его           асбестовым или брезентовым покрывалом,        тяжелой тканью или одеждой, смоченной водой.</a:t>
            </a:r>
          </a:p>
        </p:txBody>
      </p:sp>
      <p:pic>
        <p:nvPicPr>
          <p:cNvPr id="26630" name="Рисунок 75" descr="http://im5-tub.yandex.net/i?id=53204240&amp;tov=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333375"/>
            <a:ext cx="1100137" cy="11001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6631" name="Рисунок 74" descr="http://im7-tub.yandex.net/i?id=96190529&amp;tov=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557338"/>
            <a:ext cx="2109788" cy="24479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23850" y="260350"/>
            <a:ext cx="85693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 smtClean="0"/>
              <a:t>  Войдя </a:t>
            </a:r>
            <a:r>
              <a:rPr lang="ru-RU" sz="2400" b="1" dirty="0"/>
              <a:t>в помещение, где могут быть люди, следует окликнуть их; отыскивая пострадавших, надо помнить, что дети от страха часто прячутся под кровать, в шкаф, забиваются в угол и другие глухие места. </a:t>
            </a:r>
          </a:p>
        </p:txBody>
      </p:sp>
      <p:pic>
        <p:nvPicPr>
          <p:cNvPr id="27652" name="Рисунок 42" descr="http://www.rtr.spb.ru/vesti/vesti_2007/upload/13-12-2007/pozh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301875"/>
            <a:ext cx="3889375" cy="30130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464050" y="2000250"/>
            <a:ext cx="453710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/>
              <a:t>  Во время пожаров на людях может загореться одежда. При небольших участках горящей одежды огонь можно сбить курткой, головным убором и т. д. 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643439" y="4357688"/>
            <a:ext cx="314327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dirty="0"/>
              <a:t>  </a:t>
            </a:r>
            <a:r>
              <a:rPr lang="ru-RU" sz="2400" b="1" dirty="0"/>
              <a:t>Можно накинуть на пострадавшего пальто, какое-нибудь покрывало, плотно прижав их   к телу. </a:t>
            </a:r>
          </a:p>
        </p:txBody>
      </p:sp>
      <p:pic>
        <p:nvPicPr>
          <p:cNvPr id="2050" name="Picture 2" descr="C:\Documents and Settings\Администратор\Рабочий стол\3d_various_025.jpg"/>
          <p:cNvPicPr>
            <a:picLocks noChangeAspect="1" noChangeArrowheads="1"/>
          </p:cNvPicPr>
          <p:nvPr/>
        </p:nvPicPr>
        <p:blipFill>
          <a:blip r:embed="rId4"/>
          <a:srcRect b="10702"/>
          <a:stretch>
            <a:fillRect/>
          </a:stretch>
        </p:blipFill>
        <p:spPr bwMode="auto">
          <a:xfrm>
            <a:off x="1571604" y="4357694"/>
            <a:ext cx="3014050" cy="20186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23850" y="1628775"/>
            <a:ext cx="64801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/>
            <a:r>
              <a:rPr lang="ru-RU" sz="2400" b="1" dirty="0"/>
              <a:t>- химически-пенные и воздушно-пенные, углекислотные, порошковые ручные огнетушители;</a:t>
            </a:r>
          </a:p>
          <a:p>
            <a:pPr indent="342900"/>
            <a:r>
              <a:rPr lang="ru-RU" sz="2400" b="1" dirty="0"/>
              <a:t>- асбестовые полотна;</a:t>
            </a:r>
          </a:p>
          <a:p>
            <a:pPr indent="342900"/>
            <a:r>
              <a:rPr lang="ru-RU" sz="2400" b="1" dirty="0"/>
              <a:t>- песок, высушенный и просеянный;</a:t>
            </a:r>
          </a:p>
          <a:p>
            <a:pPr indent="342900"/>
            <a:r>
              <a:rPr lang="ru-RU" sz="2400" b="1" dirty="0"/>
              <a:t>- внутренние пожарные краны.</a:t>
            </a:r>
          </a:p>
        </p:txBody>
      </p:sp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539750" y="285728"/>
            <a:ext cx="8175654" cy="9525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Первичные средства пожаротушения:</a:t>
            </a:r>
          </a:p>
        </p:txBody>
      </p:sp>
      <p:pic>
        <p:nvPicPr>
          <p:cNvPr id="86021" name="Picture 5" descr="P602268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025" y="1628775"/>
            <a:ext cx="2079625" cy="28082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86022" name="Picture 6" descr="P6022682"/>
          <p:cNvPicPr>
            <a:picLocks noChangeAspect="1" noChangeArrowheads="1"/>
          </p:cNvPicPr>
          <p:nvPr/>
        </p:nvPicPr>
        <p:blipFill>
          <a:blip r:embed="rId4" cstate="email">
            <a:lum bright="6000" contrast="-6000"/>
          </a:blip>
          <a:srcRect/>
          <a:stretch>
            <a:fillRect/>
          </a:stretch>
        </p:blipFill>
        <p:spPr bwMode="auto">
          <a:xfrm>
            <a:off x="395288" y="4149725"/>
            <a:ext cx="3168650" cy="23764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86023" name="Picture 7" descr="Сережа 33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3" y="4292600"/>
            <a:ext cx="2441575" cy="20701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9699" name="Picture 3" descr="Сережа 3317"/>
          <p:cNvPicPr>
            <a:picLocks noChangeAspect="1" noChangeArrowheads="1"/>
          </p:cNvPicPr>
          <p:nvPr/>
        </p:nvPicPr>
        <p:blipFill>
          <a:blip r:embed="rId3" cstate="email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323850" y="1268413"/>
            <a:ext cx="8424863" cy="141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2700000" algn="ctr" rotWithShape="0">
                    <a:schemeClr val="hlink"/>
                  </a:outerShdw>
                </a:effectLst>
                <a:latin typeface="Arial"/>
                <a:cs typeface="Arial"/>
              </a:rPr>
              <a:t>Оказание первой помощи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9388" y="188913"/>
            <a:ext cx="682150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2900" algn="ctr"/>
            <a:r>
              <a:rPr lang="ru-RU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ПЕРВАЯ ПОМОЩЬ </a:t>
            </a: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ПРИ ОЖОГАХ</a:t>
            </a:r>
            <a:endParaRPr lang="ru-RU" sz="2400" b="1" dirty="0"/>
          </a:p>
          <a:p>
            <a:pPr indent="342900"/>
            <a:r>
              <a:rPr lang="ru-RU" sz="2400" b="1" dirty="0"/>
              <a:t>  Ожоги, в зависимости от глубины поражения кожи и тканей, подразделяются на четыре степени:</a:t>
            </a:r>
          </a:p>
          <a:p>
            <a:pPr indent="342900"/>
            <a:r>
              <a:rPr lang="en-US" sz="2000" b="1" dirty="0">
                <a:solidFill>
                  <a:srgbClr val="C00000"/>
                </a:solidFill>
              </a:rPr>
              <a:t>I</a:t>
            </a:r>
            <a:r>
              <a:rPr lang="ru-RU" sz="2000" b="1" dirty="0">
                <a:solidFill>
                  <a:srgbClr val="C00000"/>
                </a:solidFill>
              </a:rPr>
              <a:t> степень (легкая) </a:t>
            </a:r>
            <a:r>
              <a:rPr lang="ru-RU" sz="2000" b="1" dirty="0"/>
              <a:t>— проявляется как покраснение и припухлость отдельных участков кожи;</a:t>
            </a:r>
          </a:p>
          <a:p>
            <a:pPr indent="342900"/>
            <a:r>
              <a:rPr lang="en-US" sz="2000" b="1" dirty="0">
                <a:solidFill>
                  <a:srgbClr val="C00000"/>
                </a:solidFill>
              </a:rPr>
              <a:t>II</a:t>
            </a:r>
            <a:r>
              <a:rPr lang="ru-RU" sz="2000" b="1" dirty="0">
                <a:solidFill>
                  <a:srgbClr val="C00000"/>
                </a:solidFill>
              </a:rPr>
              <a:t> степень (средней тяжести) </a:t>
            </a:r>
            <a:r>
              <a:rPr lang="ru-RU" sz="2000" b="1" dirty="0"/>
              <a:t>— появляются пузыри, наполненные прозрачной жидкостью светло-желтого цвета, поверхность под ними болезненна;</a:t>
            </a:r>
          </a:p>
          <a:p>
            <a:pPr indent="342900"/>
            <a:r>
              <a:rPr lang="ru-RU" sz="2000" b="1" dirty="0">
                <a:solidFill>
                  <a:srgbClr val="C00000"/>
                </a:solidFill>
              </a:rPr>
              <a:t>III степень (тяжелая) </a:t>
            </a:r>
            <a:r>
              <a:rPr lang="ru-RU" sz="2000" b="1" dirty="0"/>
              <a:t>— сразу после травмы участки кожи выглядят светло-серыми или светло-коричневыми, чуть плотноватые на ощупь;</a:t>
            </a:r>
          </a:p>
          <a:p>
            <a:pPr indent="342900"/>
            <a:r>
              <a:rPr lang="ru-RU" sz="2000" b="1" dirty="0">
                <a:solidFill>
                  <a:srgbClr val="C00000"/>
                </a:solidFill>
              </a:rPr>
              <a:t>IV степень (крайне тяжелая) </a:t>
            </a:r>
            <a:r>
              <a:rPr lang="ru-RU" sz="2000" b="1" dirty="0"/>
              <a:t>—    поверхность кожи становится коричневого (при обугливании —    черного) цвета, плотная, безболезненная, нередко поражаются не только кожа, но и глубоколежащие ткани (мышцы, сухожилия, кость).</a:t>
            </a:r>
          </a:p>
        </p:txBody>
      </p:sp>
      <p:pic>
        <p:nvPicPr>
          <p:cNvPr id="88068" name="Picture 4" descr="Сережа 33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9925" y="1125538"/>
            <a:ext cx="1916113" cy="110648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88069" name="Picture 5" descr="Сережа 33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9925" y="3860800"/>
            <a:ext cx="1917700" cy="11223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88070" name="Picture 6" descr="Сережа 33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19925" y="2492375"/>
            <a:ext cx="1916113" cy="11001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cxnSp>
        <p:nvCxnSpPr>
          <p:cNvPr id="9" name="Прямая со стрелкой 8"/>
          <p:cNvCxnSpPr>
            <a:endCxn id="88068" idx="1"/>
          </p:cNvCxnSpPr>
          <p:nvPr/>
        </p:nvCxnSpPr>
        <p:spPr>
          <a:xfrm rot="5400000" flipH="1" flipV="1">
            <a:off x="5956705" y="1937153"/>
            <a:ext cx="1321590" cy="804849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88070" idx="1"/>
          </p:cNvCxnSpPr>
          <p:nvPr/>
        </p:nvCxnSpPr>
        <p:spPr>
          <a:xfrm rot="5400000" flipH="1" flipV="1">
            <a:off x="6067032" y="3190488"/>
            <a:ext cx="1100936" cy="804849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88069" idx="1"/>
          </p:cNvCxnSpPr>
          <p:nvPr/>
        </p:nvCxnSpPr>
        <p:spPr>
          <a:xfrm rot="5400000" flipH="1" flipV="1">
            <a:off x="6328173" y="4451761"/>
            <a:ext cx="721530" cy="661973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95288" y="476250"/>
            <a:ext cx="5040312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/>
              <a:t>  Пожар в жилище был и остается наиболее опасным видом экстремальной ситуации. Это объясняется его способностью быстро распространяться, особенно в условиях многоэтажных зданий с хорошей тягой; комбинированным воздействием на человека (повышенная температура, удушающие и отравляющие газы); морально-психологическим потрясением, ведущим к возникновению паники.</a:t>
            </a:r>
          </a:p>
        </p:txBody>
      </p:sp>
      <p:pic>
        <p:nvPicPr>
          <p:cNvPr id="4100" name="Рисунок 25" descr="http://upload.wikimedia.org/wikipedia/commons/thumb/d/d4/New_Orleans_Fire_2005-09-02.jpg/180px-New_Orleans_Fire_2005-09-02.jpg">
            <a:hlinkClick r:id="rId3" tooltip="&quot;Пожар в Новом Орлеане после урагана Катрина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3888" y="333375"/>
            <a:ext cx="3028950" cy="460851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50825" y="77788"/>
            <a:ext cx="7370763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/>
              <a:t>  При ожогах пламенем сначала необходимо потушить огонь водой или закрыть пострадавшего одеялом, пальто или плотной тканью. Далее — освободить обожженную часть тела от одежды, если нужно, разрезать, не сдирая приставшие к телу куски ткани. Нельзя вскрывать пузыри, касаться ожоговой поверхности руками, смазывать ее жиром, мазью и другими веществами.</a:t>
            </a:r>
          </a:p>
          <a:p>
            <a:r>
              <a:rPr lang="ru-RU" sz="2400" b="1" dirty="0"/>
              <a:t>  При ограниченных ожогах I степени на покрасневшую кожу хорошо наложить марлевую салфетку, смоченную             спиртовым раствором. </a:t>
            </a:r>
          </a:p>
          <a:p>
            <a:r>
              <a:rPr lang="ru-RU" b="1" dirty="0"/>
              <a:t>  </a:t>
            </a:r>
            <a:r>
              <a:rPr lang="ru-RU" sz="2400" b="1" dirty="0"/>
              <a:t>При обширных ожогах после наложения стерильных повязок, напоив горячим чаем, дав обезболивающее и тепло укутав пострадавшего, </a:t>
            </a:r>
            <a:r>
              <a:rPr lang="ru-RU" sz="2400" b="1" dirty="0">
                <a:solidFill>
                  <a:srgbClr val="C00000"/>
                </a:solidFill>
              </a:rPr>
              <a:t>срочно доставить его в больницу. </a:t>
            </a:r>
          </a:p>
        </p:txBody>
      </p:sp>
      <p:pic>
        <p:nvPicPr>
          <p:cNvPr id="31748" name="Picture 4" descr="P52526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025" y="3141663"/>
            <a:ext cx="2124075" cy="15922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1749" name="Picture 6" descr="P52526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1725" y="260350"/>
            <a:ext cx="1498600" cy="18732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95288" y="1335088"/>
            <a:ext cx="446405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/>
            <a:r>
              <a:rPr lang="ru-RU" sz="2400" b="1"/>
              <a:t>  В 50 процентах пожаров отравление угарным газом является причиной гибели  людей. Поэтому при первых признаках отравления (сильная головная боль, головокружение, шум в ушах, потемнение в глазах, тошнота, рвота) надо срочно вынести или вывести пострадавшего на свежий воздух и доставить к врачу.</a:t>
            </a:r>
          </a:p>
        </p:txBody>
      </p:sp>
      <p:pic>
        <p:nvPicPr>
          <p:cNvPr id="32772" name="Picture 5" descr="Сережа 33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1557338"/>
            <a:ext cx="3889375" cy="31067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2777" name="Text Box 7"/>
          <p:cNvSpPr txBox="1">
            <a:spLocks noChangeArrowheads="1"/>
          </p:cNvSpPr>
          <p:nvPr/>
        </p:nvSpPr>
        <p:spPr bwMode="auto">
          <a:xfrm>
            <a:off x="4714876" y="4929198"/>
            <a:ext cx="2879725" cy="13112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chemeClr val="hlink"/>
                </a:solidFill>
                <a:latin typeface="Monotype Corsiva" pitchFamily="66" charset="0"/>
              </a:rPr>
              <a:t>  Помни, что фильтрующие противогазы не защищают человека от отравления угарным газом!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85728"/>
            <a:ext cx="8429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ПЕРВАЯ ПОМОЩЬ </a:t>
            </a:r>
            <a:endParaRPr lang="ru-RU" sz="5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/>
            <a:r>
              <a:rPr lang="ru-RU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ПРИ </a:t>
            </a:r>
            <a:r>
              <a:rPr lang="ru-RU" sz="54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ОТРАВЛЕНИИ УГАРНЫМ ГАЗОМ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3795" name="Рисунок 187" descr="http://im7-tub.yandex.net/i?id=36459579&amp;tov=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323850" y="2205038"/>
            <a:ext cx="8569325" cy="295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2700000" algn="ctr" rotWithShape="0">
                    <a:schemeClr val="hlink"/>
                  </a:outerShdw>
                </a:effectLst>
                <a:latin typeface="Arial"/>
                <a:cs typeface="Arial"/>
              </a:rPr>
              <a:t>Чего нельзя делать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2700000" algn="ctr" rotWithShape="0">
                    <a:schemeClr val="hlink"/>
                  </a:outerShdw>
                </a:effectLst>
                <a:latin typeface="Arial"/>
                <a:cs typeface="Arial"/>
              </a:rPr>
              <a:t> при пожарах</a:t>
            </a:r>
          </a:p>
        </p:txBody>
      </p:sp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2555875" y="549275"/>
            <a:ext cx="352901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chemeClr val="hlink"/>
                  </a:outerShdw>
                </a:effectLst>
                <a:latin typeface="Times New Roman"/>
                <a:cs typeface="Times New Roman"/>
              </a:rPr>
              <a:t>Выводы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50825" y="260350"/>
            <a:ext cx="684053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sz="2400" b="1" dirty="0">
                <a:solidFill>
                  <a:srgbClr val="C00000"/>
                </a:solidFill>
              </a:rPr>
              <a:t>При загорании и пожаре не следует: </a:t>
            </a:r>
          </a:p>
          <a:p>
            <a:pPr indent="342900" algn="ctr"/>
            <a:endParaRPr lang="ru-RU" sz="2400" b="1" dirty="0">
              <a:solidFill>
                <a:schemeClr val="hlink"/>
              </a:solidFill>
            </a:endParaRPr>
          </a:p>
          <a:p>
            <a:pPr indent="342900"/>
            <a:r>
              <a:rPr lang="ru-RU" sz="2000" b="1" dirty="0"/>
              <a:t>- переоценивать свои силы и возможности; </a:t>
            </a:r>
          </a:p>
          <a:p>
            <a:pPr indent="342900"/>
            <a:r>
              <a:rPr lang="ru-RU" sz="2000" b="1" dirty="0"/>
              <a:t>- рисковать своей жизнью, спасая имущество; </a:t>
            </a:r>
          </a:p>
          <a:p>
            <a:pPr indent="342900"/>
            <a:r>
              <a:rPr lang="ru-RU" sz="2000" b="1" dirty="0"/>
              <a:t>- заниматься тушением огня, не вызвав предварительно пожарных; </a:t>
            </a:r>
          </a:p>
          <a:p>
            <a:pPr indent="342900"/>
            <a:r>
              <a:rPr lang="ru-RU" sz="2000" b="1" dirty="0"/>
              <a:t>- тушить водой электроприборы, находящиеся под напряжением; </a:t>
            </a:r>
          </a:p>
          <a:p>
            <a:pPr indent="342900"/>
            <a:r>
              <a:rPr lang="ru-RU" sz="2000" b="1" dirty="0"/>
              <a:t>- прятаться в шкафах, кладовых, забиваться в углы и т.п.; </a:t>
            </a:r>
          </a:p>
          <a:p>
            <a:pPr indent="342900"/>
            <a:r>
              <a:rPr lang="ru-RU" sz="2000" b="1" dirty="0"/>
              <a:t>- пытаться выйти через задымленную лестничную клетку (влажная ткань не защищает от угарного газа); </a:t>
            </a:r>
          </a:p>
          <a:p>
            <a:pPr indent="342900"/>
            <a:r>
              <a:rPr lang="ru-RU" sz="2000" b="1" dirty="0"/>
              <a:t>- пользоваться лифтом; </a:t>
            </a:r>
          </a:p>
          <a:p>
            <a:pPr indent="342900"/>
            <a:r>
              <a:rPr lang="ru-RU" sz="2000" b="1" dirty="0"/>
              <a:t>- спускаться по веревкам, простыням, водосточным трубам с этажей выше третьего; </a:t>
            </a:r>
          </a:p>
          <a:p>
            <a:pPr indent="342900"/>
            <a:r>
              <a:rPr lang="ru-RU" sz="2000" b="1" dirty="0"/>
              <a:t>- открывать окна и двери (это увеличивает тягу и усиливает горение); </a:t>
            </a:r>
          </a:p>
          <a:p>
            <a:pPr indent="342900"/>
            <a:r>
              <a:rPr lang="ru-RU" sz="2000" b="1" dirty="0"/>
              <a:t>- выпрыгивать из окон верхних этажей; </a:t>
            </a:r>
          </a:p>
          <a:p>
            <a:pPr indent="342900"/>
            <a:r>
              <a:rPr lang="ru-RU" sz="2000" b="1" dirty="0"/>
              <a:t>- поддаваться панике. </a:t>
            </a: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827088" y="765175"/>
            <a:ext cx="5689600" cy="0"/>
          </a:xfrm>
          <a:prstGeom prst="line">
            <a:avLst/>
          </a:prstGeom>
          <a:noFill/>
          <a:ln w="57150" cmpd="thinThick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4821" name="Рисунок 230" descr="http://im7-tub.yandex.net/i?id=442992&amp;tov=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260350"/>
            <a:ext cx="1971675" cy="12668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4822" name="Рисунок 33" descr="http://www.samospasatel.ru/images/left_b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40588" y="1773238"/>
            <a:ext cx="1636712" cy="33115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WordArt 4"/>
          <p:cNvSpPr>
            <a:spLocks noChangeArrowheads="1" noChangeShapeType="1" noTextEdit="1"/>
          </p:cNvSpPr>
          <p:nvPr/>
        </p:nvSpPr>
        <p:spPr bwMode="auto">
          <a:xfrm>
            <a:off x="428596" y="285728"/>
            <a:ext cx="8389968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3882" dir="2700000" algn="ctr" rotWithShape="0">
                    <a:schemeClr val="hlink"/>
                  </a:outerShdw>
                </a:effectLst>
                <a:latin typeface="Arial"/>
                <a:cs typeface="Arial"/>
              </a:rPr>
              <a:t>Будем надеяться, что эти </a:t>
            </a:r>
          </a:p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3882" dir="2700000" algn="ctr" rotWithShape="0">
                    <a:schemeClr val="hlink"/>
                  </a:outerShdw>
                </a:effectLst>
                <a:latin typeface="Arial"/>
                <a:cs typeface="Arial"/>
              </a:rPr>
              <a:t>инструкции вам никогда </a:t>
            </a:r>
          </a:p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3882" dir="2700000" algn="ctr" rotWithShape="0">
                    <a:schemeClr val="hlink"/>
                  </a:outerShdw>
                </a:effectLst>
                <a:latin typeface="Arial"/>
                <a:cs typeface="Arial"/>
              </a:rPr>
              <a:t>в жизни не пригодятся!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4357694"/>
            <a:ext cx="4929222" cy="14948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Documents and Settings\Администратор\Рабочий стол\.b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876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Сережа 33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3500438"/>
            <a:ext cx="2271713" cy="28797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36868" name="Picture 4" descr="Сережа 33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428604"/>
            <a:ext cx="1762125" cy="27368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36869" name="Picture 6" descr="Сережа 332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5781002">
            <a:off x="218281" y="4239419"/>
            <a:ext cx="2805113" cy="17494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36870" name="Picture 7" descr="Сережа 332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4585929">
            <a:off x="5872286" y="4139127"/>
            <a:ext cx="2831927" cy="1803471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36871" name="AutoShape 8"/>
          <p:cNvSpPr>
            <a:spLocks noChangeArrowheads="1"/>
          </p:cNvSpPr>
          <p:nvPr/>
        </p:nvSpPr>
        <p:spPr bwMode="auto">
          <a:xfrm>
            <a:off x="6156325" y="620713"/>
            <a:ext cx="2160588" cy="2303462"/>
          </a:xfrm>
          <a:prstGeom prst="foldedCorner">
            <a:avLst>
              <a:gd name="adj" fmla="val 12500"/>
            </a:avLst>
          </a:prstGeom>
          <a:solidFill>
            <a:srgbClr val="CBF5E8"/>
          </a:solidFill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2" name="WordArt 9"/>
          <p:cNvSpPr>
            <a:spLocks noChangeArrowheads="1" noChangeShapeType="1" noTextEdit="1"/>
          </p:cNvSpPr>
          <p:nvPr/>
        </p:nvSpPr>
        <p:spPr bwMode="auto">
          <a:xfrm>
            <a:off x="6300788" y="1125538"/>
            <a:ext cx="1857375" cy="874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F5E8"/>
                    </a:gs>
                    <a:gs pos="100000">
                      <a:srgbClr val="009900"/>
                    </a:gs>
                  </a:gsLst>
                  <a:lin ang="5400000" scaled="1"/>
                </a:gradFill>
                <a:latin typeface="Impact"/>
              </a:rPr>
              <a:t>Интернет</a:t>
            </a:r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2771775" y="1412875"/>
            <a:ext cx="27352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>
                <a:solidFill>
                  <a:srgbClr val="C00000"/>
                </a:solidFill>
                <a:latin typeface="Monotype Corsiva" pitchFamily="66" charset="0"/>
              </a:rPr>
              <a:t>Используемая литература: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Администратор\Рабочий стол\курсы\ИРО модуль\ИРО\презентации кортинками и анимациями\Аниме_рисунки\jhgb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14290"/>
            <a:ext cx="1095356" cy="130347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857232"/>
            <a:ext cx="31432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PS</a:t>
            </a:r>
            <a:r>
              <a:rPr lang="ru-RU" sz="2800" b="1" dirty="0" smtClean="0">
                <a:solidFill>
                  <a:srgbClr val="C00000"/>
                </a:solidFill>
              </a:rPr>
              <a:t>:</a:t>
            </a:r>
            <a:r>
              <a:rPr lang="ru-RU" sz="2800" dirty="0" smtClean="0"/>
              <a:t> При создании презентации были сделаны фотографии учащихся МОУ Артемовская СОШ во время проведения практических занятий по теме «Пожары»</a:t>
            </a:r>
            <a:endParaRPr lang="ru-RU" sz="2800" dirty="0"/>
          </a:p>
        </p:txBody>
      </p:sp>
      <p:pic>
        <p:nvPicPr>
          <p:cNvPr id="11" name="Рисунок 10" descr="C:\Documents and Settings\Администратор\Рабочий стол\апрель 2014\DSC_0182.JPG"/>
          <p:cNvPicPr/>
          <p:nvPr/>
        </p:nvPicPr>
        <p:blipFill>
          <a:blip r:embed="rId3" cstate="print"/>
          <a:srcRect r="36264"/>
          <a:stretch>
            <a:fillRect/>
          </a:stretch>
        </p:blipFill>
        <p:spPr bwMode="auto">
          <a:xfrm>
            <a:off x="3214678" y="3929066"/>
            <a:ext cx="2714644" cy="2647941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" name="Рисунок 11" descr="C:\Documents and Settings\Администратор\Рабочий стол\апрель 2014\DSC_0186.JPG"/>
          <p:cNvPicPr/>
          <p:nvPr/>
        </p:nvPicPr>
        <p:blipFill>
          <a:blip r:embed="rId4" cstate="print"/>
          <a:srcRect l="14110" t="6053" r="10048"/>
          <a:stretch>
            <a:fillRect/>
          </a:stretch>
        </p:blipFill>
        <p:spPr bwMode="auto">
          <a:xfrm>
            <a:off x="3214678" y="1500174"/>
            <a:ext cx="2714644" cy="221457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3" name="Рисунок 12" descr="C:\Documents and Settings\Администратор\Рабочий стол\апрель 2014\DSC_0197.JPG"/>
          <p:cNvPicPr/>
          <p:nvPr/>
        </p:nvPicPr>
        <p:blipFill>
          <a:blip r:embed="rId5" cstate="print"/>
          <a:srcRect t="15981" r="36992"/>
          <a:stretch>
            <a:fillRect/>
          </a:stretch>
        </p:blipFill>
        <p:spPr bwMode="auto">
          <a:xfrm>
            <a:off x="6215074" y="3500438"/>
            <a:ext cx="2714644" cy="238155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4" name="Рисунок 13" descr="C:\Documents and Settings\Администратор\Рабочий стол\апрель 2014\DSC_0206.JPG"/>
          <p:cNvPicPr/>
          <p:nvPr/>
        </p:nvPicPr>
        <p:blipFill>
          <a:blip r:embed="rId6" cstate="print"/>
          <a:srcRect r="23035"/>
          <a:stretch>
            <a:fillRect/>
          </a:stretch>
        </p:blipFill>
        <p:spPr bwMode="auto">
          <a:xfrm>
            <a:off x="6143636" y="357166"/>
            <a:ext cx="2643206" cy="2290751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23850" y="260350"/>
            <a:ext cx="51831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/>
              <a:t>  Пожар уносит больше человеческих жизней, чем другие аварийные ситуации. Главная причина тому </a:t>
            </a:r>
            <a:r>
              <a:rPr lang="ru-RU" sz="2400" b="1" dirty="0" smtClean="0"/>
              <a:t>- </a:t>
            </a:r>
            <a:r>
              <a:rPr lang="ru-RU" sz="2400" b="1" dirty="0"/>
              <a:t>беспечность людей и непонимание, что пожара можно либо избежать, либо ликвидировать в первые же минуты. Причем это под силу каждому человеку.</a:t>
            </a:r>
          </a:p>
        </p:txBody>
      </p:sp>
      <p:pic>
        <p:nvPicPr>
          <p:cNvPr id="5124" name="Рисунок 37" descr="http://upload.wikimedia.org/wikipedia/commons/thumb/c/c1/Fire_Kharkov_machine.JPG/300px-Fire_Kharkov_machine.JPG">
            <a:hlinkClick r:id="rId3" tooltip="&quot;Пожарная машина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176713"/>
            <a:ext cx="2952750" cy="23336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5125" name="Рисунок 91" descr="http://im6-tub.yandex.net/i?id=10806778&amp;tov=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3789363"/>
            <a:ext cx="3262313" cy="25209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5126" name="Рисунок 182" descr="http://im2-tub.yandex.net/i?id=3196799&amp;tov=2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80063" y="404813"/>
            <a:ext cx="3313112" cy="22431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11188" y="4868863"/>
            <a:ext cx="66246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/>
              <a:t>  Прежде чем перейти к правилам поведения при пожаре, предлагаем один из тестов для проверки знаний по правилам пожарной безопасности:</a:t>
            </a:r>
          </a:p>
        </p:txBody>
      </p:sp>
      <p:pic>
        <p:nvPicPr>
          <p:cNvPr id="6148" name="Picture 4" descr="Сережа 33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8538" y="404813"/>
            <a:ext cx="6480175" cy="42132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395288" y="549275"/>
            <a:ext cx="1512887" cy="381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908175" y="188913"/>
            <a:ext cx="6169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b="1"/>
              <a:t>Если случится пожар, как ты будешь</a:t>
            </a:r>
          </a:p>
          <a:p>
            <a:pPr marL="342900" indent="-342900"/>
            <a:r>
              <a:rPr lang="ru-RU" sz="2400" b="1"/>
              <a:t> действовать?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987675" y="1557338"/>
            <a:ext cx="3744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/>
              <a:t>Позвоню по телефону «01»</a:t>
            </a:r>
            <a:r>
              <a:rPr lang="ru-RU"/>
              <a:t>                                                                                                      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276600" y="3357563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/>
              <a:t>Позову на помощь</a:t>
            </a:r>
            <a:r>
              <a:rPr lang="ru-RU"/>
              <a:t>                                                                                                                       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411413" y="5373688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/>
              <a:t>Убегу, никому </a:t>
            </a:r>
          </a:p>
          <a:p>
            <a:r>
              <a:rPr lang="ru-RU" b="1" i="1"/>
              <a:t>ничего не скажу</a:t>
            </a:r>
            <a:r>
              <a:rPr lang="ru-RU"/>
              <a:t>                                                                                               </a:t>
            </a:r>
          </a:p>
        </p:txBody>
      </p:sp>
      <p:pic>
        <p:nvPicPr>
          <p:cNvPr id="63495" name="Picture 7" descr="P60226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3663" y="836613"/>
            <a:ext cx="2263775" cy="19621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3496" name="Picture 8" descr="P602263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2708275"/>
            <a:ext cx="2592388" cy="19446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3497" name="Picture 9" descr="P602263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7900" y="4652963"/>
            <a:ext cx="2620963" cy="19653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3498" name="WordArt 10"/>
          <p:cNvSpPr>
            <a:spLocks noChangeArrowheads="1" noChangeShapeType="1" noTextEdit="1"/>
          </p:cNvSpPr>
          <p:nvPr/>
        </p:nvSpPr>
        <p:spPr bwMode="auto">
          <a:xfrm>
            <a:off x="2051050" y="1341438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3</a:t>
            </a:r>
          </a:p>
        </p:txBody>
      </p:sp>
      <p:sp>
        <p:nvSpPr>
          <p:cNvPr id="63499" name="WordArt 11"/>
          <p:cNvSpPr>
            <a:spLocks noChangeArrowheads="1" noChangeShapeType="1" noTextEdit="1"/>
          </p:cNvSpPr>
          <p:nvPr/>
        </p:nvSpPr>
        <p:spPr bwMode="auto">
          <a:xfrm>
            <a:off x="1547813" y="5229225"/>
            <a:ext cx="6477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0</a:t>
            </a:r>
          </a:p>
        </p:txBody>
      </p:sp>
      <p:sp>
        <p:nvSpPr>
          <p:cNvPr id="63500" name="WordArt 12"/>
          <p:cNvSpPr>
            <a:spLocks noChangeArrowheads="1" noChangeShapeType="1" noTextEdit="1"/>
          </p:cNvSpPr>
          <p:nvPr/>
        </p:nvSpPr>
        <p:spPr bwMode="auto">
          <a:xfrm>
            <a:off x="6011863" y="3213100"/>
            <a:ext cx="6477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2</a:t>
            </a:r>
          </a:p>
        </p:txBody>
      </p:sp>
      <p:pic>
        <p:nvPicPr>
          <p:cNvPr id="7181" name="Picture 13" descr="Сережа 331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288" y="188913"/>
            <a:ext cx="1058862" cy="12541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8" grpId="0" animBg="1"/>
      <p:bldP spid="63499" grpId="0" animBg="1"/>
      <p:bldP spid="635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547813" y="188913"/>
            <a:ext cx="7343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/>
              <a:t>2. Если комната начала наполняться густым </a:t>
            </a:r>
          </a:p>
          <a:p>
            <a:pPr algn="ctr"/>
            <a:r>
              <a:rPr lang="ru-RU" sz="2400" b="1"/>
              <a:t>едким дымом?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563938" y="1773238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/>
              <a:t>Открою окно, не закрыв дверь</a:t>
            </a:r>
            <a:r>
              <a:rPr lang="ru-RU"/>
              <a:t>                                                                                               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051050" y="3500438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/>
              <a:t>Буду продвигаться к выходу</a:t>
            </a:r>
            <a:r>
              <a:rPr lang="ru-RU"/>
              <a:t>                                                                                                  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059113" y="5157788"/>
            <a:ext cx="3384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/>
              <a:t>Закрою рот и нос мокрым носовым платком и буду продвигаться к выходу, прижимаясь к полу</a:t>
            </a:r>
            <a:r>
              <a:rPr lang="ru-RU"/>
              <a:t>                                                                                                                 </a:t>
            </a:r>
          </a:p>
        </p:txBody>
      </p:sp>
      <p:pic>
        <p:nvPicPr>
          <p:cNvPr id="64519" name="Picture 7" descr="P60226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1052513"/>
            <a:ext cx="2808288" cy="21066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4520" name="Picture 8" descr="P602263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2565400"/>
            <a:ext cx="2765425" cy="21145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4521" name="Picture 9" descr="P602263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4508500"/>
            <a:ext cx="2657475" cy="20732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4522" name="WordArt 10"/>
          <p:cNvSpPr>
            <a:spLocks noChangeArrowheads="1" noChangeShapeType="1" noTextEdit="1"/>
          </p:cNvSpPr>
          <p:nvPr/>
        </p:nvSpPr>
        <p:spPr bwMode="auto">
          <a:xfrm>
            <a:off x="6588125" y="5300663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3</a:t>
            </a:r>
          </a:p>
        </p:txBody>
      </p:sp>
      <p:sp>
        <p:nvSpPr>
          <p:cNvPr id="64523" name="WordArt 11"/>
          <p:cNvSpPr>
            <a:spLocks noChangeArrowheads="1" noChangeShapeType="1" noTextEdit="1"/>
          </p:cNvSpPr>
          <p:nvPr/>
        </p:nvSpPr>
        <p:spPr bwMode="auto">
          <a:xfrm>
            <a:off x="1187450" y="3284538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2</a:t>
            </a:r>
          </a:p>
        </p:txBody>
      </p:sp>
      <p:sp>
        <p:nvSpPr>
          <p:cNvPr id="64524" name="WordArt 12"/>
          <p:cNvSpPr>
            <a:spLocks noChangeArrowheads="1" noChangeShapeType="1" noTextEdit="1"/>
          </p:cNvSpPr>
          <p:nvPr/>
        </p:nvSpPr>
        <p:spPr bwMode="auto">
          <a:xfrm>
            <a:off x="7885113" y="1196975"/>
            <a:ext cx="6477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0</a:t>
            </a:r>
          </a:p>
        </p:txBody>
      </p:sp>
      <p:pic>
        <p:nvPicPr>
          <p:cNvPr id="8205" name="Picture 13" descr="Сережа 332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8313" y="188913"/>
            <a:ext cx="1079500" cy="7064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0" animBg="1"/>
      <p:bldP spid="64523" grpId="0" animBg="1"/>
      <p:bldP spid="645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692275" y="188913"/>
            <a:ext cx="5989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/>
              <a:t>3. Если загорелась электропроводка?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203575" y="1700213"/>
            <a:ext cx="3221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/>
              <a:t>Буду тушить водой</a:t>
            </a:r>
            <a:r>
              <a:rPr lang="ru-RU"/>
              <a:t>                                                                                                                 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059113" y="3213100"/>
            <a:ext cx="38121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 dirty="0"/>
              <a:t>Обесточу электросеть, </a:t>
            </a:r>
          </a:p>
          <a:p>
            <a:r>
              <a:rPr lang="ru-RU" b="1" i="1" dirty="0"/>
              <a:t>затем </a:t>
            </a:r>
            <a:r>
              <a:rPr lang="ru-RU" b="1" i="1" dirty="0" smtClean="0"/>
              <a:t>приступлю </a:t>
            </a:r>
            <a:r>
              <a:rPr lang="ru-RU" b="1" i="1" dirty="0"/>
              <a:t>к тушению</a:t>
            </a:r>
            <a:r>
              <a:rPr lang="ru-RU" dirty="0"/>
              <a:t> 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979613" y="5373688"/>
            <a:ext cx="292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Буду звать на помощь</a:t>
            </a:r>
            <a:r>
              <a:rPr lang="ru-RU"/>
              <a:t> </a:t>
            </a:r>
          </a:p>
        </p:txBody>
      </p:sp>
      <p:pic>
        <p:nvPicPr>
          <p:cNvPr id="65543" name="Picture 7" descr="P60226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425" y="981075"/>
            <a:ext cx="2551113" cy="19129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5544" name="Picture 8" descr="P602265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2565400"/>
            <a:ext cx="2549525" cy="19129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5545" name="Picture 9" descr="P602266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363" y="4652963"/>
            <a:ext cx="2519362" cy="18907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5546" name="WordArt 10"/>
          <p:cNvSpPr>
            <a:spLocks noChangeArrowheads="1" noChangeShapeType="1" noTextEdit="1"/>
          </p:cNvSpPr>
          <p:nvPr/>
        </p:nvSpPr>
        <p:spPr bwMode="auto">
          <a:xfrm>
            <a:off x="2268538" y="1196975"/>
            <a:ext cx="6477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0</a:t>
            </a:r>
          </a:p>
        </p:txBody>
      </p:sp>
      <p:sp>
        <p:nvSpPr>
          <p:cNvPr id="65547" name="WordArt 11"/>
          <p:cNvSpPr>
            <a:spLocks noChangeArrowheads="1" noChangeShapeType="1" noTextEdit="1"/>
          </p:cNvSpPr>
          <p:nvPr/>
        </p:nvSpPr>
        <p:spPr bwMode="auto">
          <a:xfrm>
            <a:off x="1187450" y="5157788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1</a:t>
            </a:r>
          </a:p>
        </p:txBody>
      </p:sp>
      <p:sp>
        <p:nvSpPr>
          <p:cNvPr id="65548" name="WordArt 12"/>
          <p:cNvSpPr>
            <a:spLocks noChangeArrowheads="1" noChangeShapeType="1" noTextEdit="1"/>
          </p:cNvSpPr>
          <p:nvPr/>
        </p:nvSpPr>
        <p:spPr bwMode="auto">
          <a:xfrm>
            <a:off x="7092950" y="3357563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3</a:t>
            </a:r>
          </a:p>
        </p:txBody>
      </p:sp>
      <p:pic>
        <p:nvPicPr>
          <p:cNvPr id="9229" name="Picture 13" descr="Сережа 332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8313" y="188913"/>
            <a:ext cx="985837" cy="13414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6" grpId="0" animBg="1"/>
      <p:bldP spid="65547" grpId="0" animBg="1"/>
      <p:bldP spid="655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555875" y="260350"/>
            <a:ext cx="551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2400" b="1"/>
              <a:t>4. Если на вас загорелась одежда?</a:t>
            </a:r>
          </a:p>
        </p:txBody>
      </p:sp>
      <p:pic>
        <p:nvPicPr>
          <p:cNvPr id="10244" name="Picture 4" descr="Сережа 33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88913"/>
            <a:ext cx="1158875" cy="1295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708400" y="1557338"/>
            <a:ext cx="2603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Побегу, попытаюсь </a:t>
            </a:r>
          </a:p>
          <a:p>
            <a:r>
              <a:rPr lang="ru-RU" b="1" i="1"/>
              <a:t>сорвать одежду</a:t>
            </a:r>
            <a:r>
              <a:rPr lang="ru-RU"/>
              <a:t> 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547813" y="5373688"/>
            <a:ext cx="3006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Остановлюсь, упаду, </a:t>
            </a:r>
          </a:p>
          <a:p>
            <a:r>
              <a:rPr lang="ru-RU" b="1" i="1"/>
              <a:t>покачусь, сбивая пламя</a:t>
            </a:r>
            <a:r>
              <a:rPr lang="ru-RU"/>
              <a:t> 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555875" y="3500438"/>
            <a:ext cx="254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Завернусь в одеяло</a:t>
            </a:r>
            <a:r>
              <a:rPr lang="ru-RU"/>
              <a:t> </a:t>
            </a:r>
          </a:p>
        </p:txBody>
      </p:sp>
      <p:pic>
        <p:nvPicPr>
          <p:cNvPr id="66568" name="Picture 8" descr="P602266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1125538"/>
            <a:ext cx="2476500" cy="18573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6569" name="Picture 9" descr="P602267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4724400"/>
            <a:ext cx="3025775" cy="18716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6570" name="Picture 10" descr="P602266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750" y="2133600"/>
            <a:ext cx="1965325" cy="26209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6571" name="WordArt 11"/>
          <p:cNvSpPr>
            <a:spLocks noChangeArrowheads="1" noChangeShapeType="1" noTextEdit="1"/>
          </p:cNvSpPr>
          <p:nvPr/>
        </p:nvSpPr>
        <p:spPr bwMode="auto">
          <a:xfrm>
            <a:off x="5148263" y="3213100"/>
            <a:ext cx="6477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2</a:t>
            </a:r>
          </a:p>
        </p:txBody>
      </p:sp>
      <p:sp>
        <p:nvSpPr>
          <p:cNvPr id="66572" name="WordArt 12"/>
          <p:cNvSpPr>
            <a:spLocks noChangeArrowheads="1" noChangeShapeType="1" noTextEdit="1"/>
          </p:cNvSpPr>
          <p:nvPr/>
        </p:nvSpPr>
        <p:spPr bwMode="auto">
          <a:xfrm>
            <a:off x="755650" y="5300663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3</a:t>
            </a:r>
          </a:p>
        </p:txBody>
      </p:sp>
      <p:sp>
        <p:nvSpPr>
          <p:cNvPr id="66573" name="WordArt 13"/>
          <p:cNvSpPr>
            <a:spLocks noChangeArrowheads="1" noChangeShapeType="1" noTextEdit="1"/>
          </p:cNvSpPr>
          <p:nvPr/>
        </p:nvSpPr>
        <p:spPr bwMode="auto">
          <a:xfrm>
            <a:off x="2916238" y="1196975"/>
            <a:ext cx="6477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1" grpId="0" animBg="1"/>
      <p:bldP spid="66572" grpId="0" animBg="1"/>
      <p:bldP spid="66573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1602</Words>
  <Application>Microsoft PowerPoint</Application>
  <PresentationFormat>Экран (4:3)</PresentationFormat>
  <Paragraphs>172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21</cp:revision>
  <cp:lastPrinted>1601-01-01T00:00:00Z</cp:lastPrinted>
  <dcterms:created xsi:type="dcterms:W3CDTF">2009-06-13T13:34:47Z</dcterms:created>
  <dcterms:modified xsi:type="dcterms:W3CDTF">2015-01-25T05:59:21Z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